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7" r:id="rId2"/>
    <p:sldMasterId id="2147483721" r:id="rId3"/>
    <p:sldMasterId id="2147483695" r:id="rId4"/>
    <p:sldMasterId id="2147483671" r:id="rId5"/>
  </p:sldMasterIdLst>
  <p:notesMasterIdLst>
    <p:notesMasterId r:id="rId16"/>
  </p:notesMasterIdLst>
  <p:sldIdLst>
    <p:sldId id="440" r:id="rId6"/>
    <p:sldId id="515" r:id="rId7"/>
    <p:sldId id="533" r:id="rId8"/>
    <p:sldId id="510" r:id="rId9"/>
    <p:sldId id="519" r:id="rId10"/>
    <p:sldId id="537" r:id="rId11"/>
    <p:sldId id="534" r:id="rId12"/>
    <p:sldId id="529" r:id="rId13"/>
    <p:sldId id="535" r:id="rId14"/>
    <p:sldId id="536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4A30A-E31D-4106-82FF-67A24E819ED3}">
          <p14:sldIdLst>
            <p14:sldId id="440"/>
            <p14:sldId id="515"/>
            <p14:sldId id="533"/>
            <p14:sldId id="510"/>
            <p14:sldId id="519"/>
            <p14:sldId id="537"/>
            <p14:sldId id="534"/>
            <p14:sldId id="529"/>
            <p14:sldId id="535"/>
            <p14:sldId id="536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21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 Меркулов" initials="" lastIdx="2" clrIdx="0"/>
  <p:cmAuthor id="2" name="Арбузова Ирина Валерьевна" initials="АИВ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944"/>
    <a:srgbClr val="707FB0"/>
    <a:srgbClr val="080808"/>
    <a:srgbClr val="DFE2ED"/>
    <a:srgbClr val="A9B2CF"/>
    <a:srgbClr val="3E7DDA"/>
    <a:srgbClr val="0F7535"/>
    <a:srgbClr val="9DD69A"/>
    <a:srgbClr val="D69E16"/>
    <a:srgbClr val="6CC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84" autoAdjust="0"/>
    <p:restoredTop sz="96374" autoAdjust="0"/>
  </p:normalViewPr>
  <p:slideViewPr>
    <p:cSldViewPr snapToGrid="0">
      <p:cViewPr>
        <p:scale>
          <a:sx n="125" d="100"/>
          <a:sy n="125" d="100"/>
        </p:scale>
        <p:origin x="-648" y="120"/>
      </p:cViewPr>
      <p:guideLst>
        <p:guide orient="horz" pos="2251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E428-6214-4388-ABD8-A084371074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41C72AF-78F6-48D8-9AB0-91CDE1D6F04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Какие есть СХТП-партнёры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40E96024-05DE-4A7B-945F-1503223C0DBE}" type="par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221E53-3AC3-402F-8824-43AE5FDCB0C7}" type="sib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060769-EAFF-4F40-B04D-ED15D485B62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Полный перечень документов 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554691DE-65F4-45E5-861B-649BF2BF781E}" type="par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305789-372A-4992-8A32-C720152D5AF5}" type="sib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F9B089-AA04-41FD-AFB5-743E2A329EA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Получить консультацию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FA1C128D-7FB6-44B7-9E9C-01A2E6BB2548}" type="par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670E6-A4FE-4767-AED8-F8BA075A4D4D}" type="sib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35170C-FB4F-495C-83A1-29DE9D95415F}" type="pres">
      <dgm:prSet presAssocID="{7CA2E428-6214-4388-ABD8-A084371074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E98A79-7FB0-4B79-9346-4B4D6B5B2CA0}" type="pres">
      <dgm:prSet presAssocID="{7CA2E428-6214-4388-ABD8-A084371074B5}" presName="Name1" presStyleCnt="0"/>
      <dgm:spPr/>
      <dgm:t>
        <a:bodyPr/>
        <a:lstStyle/>
        <a:p>
          <a:endParaRPr lang="ru-RU"/>
        </a:p>
      </dgm:t>
    </dgm:pt>
    <dgm:pt modelId="{09F27E6B-1122-4447-A7E1-533A577BC6B9}" type="pres">
      <dgm:prSet presAssocID="{7CA2E428-6214-4388-ABD8-A084371074B5}" presName="cycle" presStyleCnt="0"/>
      <dgm:spPr/>
      <dgm:t>
        <a:bodyPr/>
        <a:lstStyle/>
        <a:p>
          <a:endParaRPr lang="ru-RU"/>
        </a:p>
      </dgm:t>
    </dgm:pt>
    <dgm:pt modelId="{1CA1EA85-7253-4B85-8EED-841610D1258A}" type="pres">
      <dgm:prSet presAssocID="{7CA2E428-6214-4388-ABD8-A084371074B5}" presName="srcNode" presStyleLbl="node1" presStyleIdx="0" presStyleCnt="3"/>
      <dgm:spPr/>
      <dgm:t>
        <a:bodyPr/>
        <a:lstStyle/>
        <a:p>
          <a:endParaRPr lang="ru-RU"/>
        </a:p>
      </dgm:t>
    </dgm:pt>
    <dgm:pt modelId="{53C5E9A1-478B-4DEE-B462-66505A9B9010}" type="pres">
      <dgm:prSet presAssocID="{7CA2E428-6214-4388-ABD8-A084371074B5}" presName="conn" presStyleLbl="parChTrans1D2" presStyleIdx="0" presStyleCnt="1"/>
      <dgm:spPr/>
      <dgm:t>
        <a:bodyPr/>
        <a:lstStyle/>
        <a:p>
          <a:endParaRPr lang="ru-RU"/>
        </a:p>
      </dgm:t>
    </dgm:pt>
    <dgm:pt modelId="{736D132E-BBC7-434B-A533-1334444CCDC6}" type="pres">
      <dgm:prSet presAssocID="{7CA2E428-6214-4388-ABD8-A084371074B5}" presName="extraNode" presStyleLbl="node1" presStyleIdx="0" presStyleCnt="3"/>
      <dgm:spPr/>
      <dgm:t>
        <a:bodyPr/>
        <a:lstStyle/>
        <a:p>
          <a:endParaRPr lang="ru-RU"/>
        </a:p>
      </dgm:t>
    </dgm:pt>
    <dgm:pt modelId="{8B3AB1D2-DE9E-4D80-95C1-E4DE057FB491}" type="pres">
      <dgm:prSet presAssocID="{7CA2E428-6214-4388-ABD8-A084371074B5}" presName="dstNode" presStyleLbl="node1" presStyleIdx="0" presStyleCnt="3"/>
      <dgm:spPr/>
      <dgm:t>
        <a:bodyPr/>
        <a:lstStyle/>
        <a:p>
          <a:endParaRPr lang="ru-RU"/>
        </a:p>
      </dgm:t>
    </dgm:pt>
    <dgm:pt modelId="{5067A844-38F0-402F-AB92-906E68D9356F}" type="pres">
      <dgm:prSet presAssocID="{F41C72AF-78F6-48D8-9AB0-91CDE1D6F0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DC644-446C-4F3B-87C0-34A21FC14243}" type="pres">
      <dgm:prSet presAssocID="{F41C72AF-78F6-48D8-9AB0-91CDE1D6F040}" presName="accent_1" presStyleCnt="0"/>
      <dgm:spPr/>
      <dgm:t>
        <a:bodyPr/>
        <a:lstStyle/>
        <a:p>
          <a:endParaRPr lang="ru-RU"/>
        </a:p>
      </dgm:t>
    </dgm:pt>
    <dgm:pt modelId="{C0EB9D6B-E7D9-455C-AC08-06DE86952569}" type="pres">
      <dgm:prSet presAssocID="{F41C72AF-78F6-48D8-9AB0-91CDE1D6F040}" presName="accentRepeatNode" presStyleLbl="solidFgAcc1" presStyleIdx="0" presStyleCnt="3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3826C68-CBFA-4CEB-83E1-E50F36F9D8D4}" type="pres">
      <dgm:prSet presAssocID="{17060769-EAFF-4F40-B04D-ED15D485B6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7D5C-C00C-4117-B897-298577F6A912}" type="pres">
      <dgm:prSet presAssocID="{17060769-EAFF-4F40-B04D-ED15D485B62A}" presName="accent_2" presStyleCnt="0"/>
      <dgm:spPr/>
      <dgm:t>
        <a:bodyPr/>
        <a:lstStyle/>
        <a:p>
          <a:endParaRPr lang="ru-RU"/>
        </a:p>
      </dgm:t>
    </dgm:pt>
    <dgm:pt modelId="{F4E75DFA-3B8D-4158-9DDF-6420C218B81E}" type="pres">
      <dgm:prSet presAssocID="{17060769-EAFF-4F40-B04D-ED15D485B62A}" presName="accentRepeatNode" presStyleLbl="solidFgAcc1" presStyleIdx="1" presStyleCnt="3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37BF96F4-5BD4-496D-B835-55EB8C6780AF}" type="pres">
      <dgm:prSet presAssocID="{7CF9B089-AA04-41FD-AFB5-743E2A329EA8}" presName="text_3" presStyleLbl="node1" presStyleIdx="2" presStyleCnt="3" custLinFactNeighborX="745" custLinFactNeighborY="-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646CB-71A1-482A-8625-6D8101D562B1}" type="pres">
      <dgm:prSet presAssocID="{7CF9B089-AA04-41FD-AFB5-743E2A329EA8}" presName="accent_3" presStyleCnt="0"/>
      <dgm:spPr/>
      <dgm:t>
        <a:bodyPr/>
        <a:lstStyle/>
        <a:p>
          <a:endParaRPr lang="ru-RU"/>
        </a:p>
      </dgm:t>
    </dgm:pt>
    <dgm:pt modelId="{2C81C66E-032D-44CA-91BE-4C5A93593C21}" type="pres">
      <dgm:prSet presAssocID="{7CF9B089-AA04-41FD-AFB5-743E2A329EA8}" presName="accentRepeatNode" presStyleLbl="solidFgAcc1" presStyleIdx="2" presStyleCnt="3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A28ED24A-C4E8-4F0F-8D9D-C7F51B95AE61}" type="presOf" srcId="{F41C72AF-78F6-48D8-9AB0-91CDE1D6F040}" destId="{5067A844-38F0-402F-AB92-906E68D9356F}" srcOrd="0" destOrd="0" presId="urn:microsoft.com/office/officeart/2008/layout/VerticalCurvedList"/>
    <dgm:cxn modelId="{204493AA-47A1-4CC6-997D-37020C8C8A4D}" type="presOf" srcId="{7CF9B089-AA04-41FD-AFB5-743E2A329EA8}" destId="{37BF96F4-5BD4-496D-B835-55EB8C6780AF}" srcOrd="0" destOrd="0" presId="urn:microsoft.com/office/officeart/2008/layout/VerticalCurvedList"/>
    <dgm:cxn modelId="{1AB7A886-C1D4-4F7B-B11C-A3D81B57FCC2}" srcId="{7CA2E428-6214-4388-ABD8-A084371074B5}" destId="{17060769-EAFF-4F40-B04D-ED15D485B62A}" srcOrd="1" destOrd="0" parTransId="{554691DE-65F4-45E5-861B-649BF2BF781E}" sibTransId="{3F305789-372A-4992-8A32-C720152D5AF5}"/>
    <dgm:cxn modelId="{A6282A4D-83AD-43F8-8F63-D18630A10A11}" srcId="{7CA2E428-6214-4388-ABD8-A084371074B5}" destId="{7CF9B089-AA04-41FD-AFB5-743E2A329EA8}" srcOrd="2" destOrd="0" parTransId="{FA1C128D-7FB6-44B7-9E9C-01A2E6BB2548}" sibTransId="{458670E6-A4FE-4767-AED8-F8BA075A4D4D}"/>
    <dgm:cxn modelId="{70A63041-288C-4973-9EBF-153E88BBD0B4}" srcId="{7CA2E428-6214-4388-ABD8-A084371074B5}" destId="{F41C72AF-78F6-48D8-9AB0-91CDE1D6F040}" srcOrd="0" destOrd="0" parTransId="{40E96024-05DE-4A7B-945F-1503223C0DBE}" sibTransId="{E9221E53-3AC3-402F-8824-43AE5FDCB0C7}"/>
    <dgm:cxn modelId="{9656A6C2-49D9-4C88-BA7F-E47C05ECB375}" type="presOf" srcId="{E9221E53-3AC3-402F-8824-43AE5FDCB0C7}" destId="{53C5E9A1-478B-4DEE-B462-66505A9B9010}" srcOrd="0" destOrd="0" presId="urn:microsoft.com/office/officeart/2008/layout/VerticalCurvedList"/>
    <dgm:cxn modelId="{39C47F0A-7009-4E68-8ED4-BCA0F17D4974}" type="presOf" srcId="{17060769-EAFF-4F40-B04D-ED15D485B62A}" destId="{43826C68-CBFA-4CEB-83E1-E50F36F9D8D4}" srcOrd="0" destOrd="0" presId="urn:microsoft.com/office/officeart/2008/layout/VerticalCurvedList"/>
    <dgm:cxn modelId="{02BF0F62-0934-43D6-B6CA-3D9B6867C574}" type="presOf" srcId="{7CA2E428-6214-4388-ABD8-A084371074B5}" destId="{CF35170C-FB4F-495C-83A1-29DE9D95415F}" srcOrd="0" destOrd="0" presId="urn:microsoft.com/office/officeart/2008/layout/VerticalCurvedList"/>
    <dgm:cxn modelId="{3B97F933-8DA9-4587-9A57-B0D1BE9DA7F1}" type="presParOf" srcId="{CF35170C-FB4F-495C-83A1-29DE9D95415F}" destId="{3DE98A79-7FB0-4B79-9346-4B4D6B5B2CA0}" srcOrd="0" destOrd="0" presId="urn:microsoft.com/office/officeart/2008/layout/VerticalCurvedList"/>
    <dgm:cxn modelId="{D594F714-C621-49F6-9719-523C41F768AF}" type="presParOf" srcId="{3DE98A79-7FB0-4B79-9346-4B4D6B5B2CA0}" destId="{09F27E6B-1122-4447-A7E1-533A577BC6B9}" srcOrd="0" destOrd="0" presId="urn:microsoft.com/office/officeart/2008/layout/VerticalCurvedList"/>
    <dgm:cxn modelId="{4875DF22-A152-4C99-91B1-04DA00EE082B}" type="presParOf" srcId="{09F27E6B-1122-4447-A7E1-533A577BC6B9}" destId="{1CA1EA85-7253-4B85-8EED-841610D1258A}" srcOrd="0" destOrd="0" presId="urn:microsoft.com/office/officeart/2008/layout/VerticalCurvedList"/>
    <dgm:cxn modelId="{FB69CAA0-D4A7-4AFC-8189-3DD961943B71}" type="presParOf" srcId="{09F27E6B-1122-4447-A7E1-533A577BC6B9}" destId="{53C5E9A1-478B-4DEE-B462-66505A9B9010}" srcOrd="1" destOrd="0" presId="urn:microsoft.com/office/officeart/2008/layout/VerticalCurvedList"/>
    <dgm:cxn modelId="{74DD61C1-991C-4EEB-8063-0B00A236595D}" type="presParOf" srcId="{09F27E6B-1122-4447-A7E1-533A577BC6B9}" destId="{736D132E-BBC7-434B-A533-1334444CCDC6}" srcOrd="2" destOrd="0" presId="urn:microsoft.com/office/officeart/2008/layout/VerticalCurvedList"/>
    <dgm:cxn modelId="{89ED2436-9264-4111-9AB7-E2DA2C86058D}" type="presParOf" srcId="{09F27E6B-1122-4447-A7E1-533A577BC6B9}" destId="{8B3AB1D2-DE9E-4D80-95C1-E4DE057FB491}" srcOrd="3" destOrd="0" presId="urn:microsoft.com/office/officeart/2008/layout/VerticalCurvedList"/>
    <dgm:cxn modelId="{1101DFF0-2CB4-4950-B34C-BC52C5EF2B3E}" type="presParOf" srcId="{3DE98A79-7FB0-4B79-9346-4B4D6B5B2CA0}" destId="{5067A844-38F0-402F-AB92-906E68D9356F}" srcOrd="1" destOrd="0" presId="urn:microsoft.com/office/officeart/2008/layout/VerticalCurvedList"/>
    <dgm:cxn modelId="{6361933B-E44C-4DF3-B8A6-739EC74DF0D9}" type="presParOf" srcId="{3DE98A79-7FB0-4B79-9346-4B4D6B5B2CA0}" destId="{E4FDC644-446C-4F3B-87C0-34A21FC14243}" srcOrd="2" destOrd="0" presId="urn:microsoft.com/office/officeart/2008/layout/VerticalCurvedList"/>
    <dgm:cxn modelId="{6709619E-74F6-4090-A146-8D7D2D9F13E4}" type="presParOf" srcId="{E4FDC644-446C-4F3B-87C0-34A21FC14243}" destId="{C0EB9D6B-E7D9-455C-AC08-06DE86952569}" srcOrd="0" destOrd="0" presId="urn:microsoft.com/office/officeart/2008/layout/VerticalCurvedList"/>
    <dgm:cxn modelId="{4DB667BD-C5DE-4C83-B223-67F70C8885CA}" type="presParOf" srcId="{3DE98A79-7FB0-4B79-9346-4B4D6B5B2CA0}" destId="{43826C68-CBFA-4CEB-83E1-E50F36F9D8D4}" srcOrd="3" destOrd="0" presId="urn:microsoft.com/office/officeart/2008/layout/VerticalCurvedList"/>
    <dgm:cxn modelId="{E30B1C73-3C41-44C5-B248-F579CE83C867}" type="presParOf" srcId="{3DE98A79-7FB0-4B79-9346-4B4D6B5B2CA0}" destId="{41667D5C-C00C-4117-B897-298577F6A912}" srcOrd="4" destOrd="0" presId="urn:microsoft.com/office/officeart/2008/layout/VerticalCurvedList"/>
    <dgm:cxn modelId="{3D857CE7-D4C3-44D2-ADBC-8DAC9893188B}" type="presParOf" srcId="{41667D5C-C00C-4117-B897-298577F6A912}" destId="{F4E75DFA-3B8D-4158-9DDF-6420C218B81E}" srcOrd="0" destOrd="0" presId="urn:microsoft.com/office/officeart/2008/layout/VerticalCurvedList"/>
    <dgm:cxn modelId="{A57A5327-07DF-45B3-AF43-1C4DEB5AF182}" type="presParOf" srcId="{3DE98A79-7FB0-4B79-9346-4B4D6B5B2CA0}" destId="{37BF96F4-5BD4-496D-B835-55EB8C6780AF}" srcOrd="5" destOrd="0" presId="urn:microsoft.com/office/officeart/2008/layout/VerticalCurvedList"/>
    <dgm:cxn modelId="{5BFD9687-6D3A-47FA-9845-E4E9E04D0B27}" type="presParOf" srcId="{3DE98A79-7FB0-4B79-9346-4B4D6B5B2CA0}" destId="{F84646CB-71A1-482A-8625-6D8101D562B1}" srcOrd="6" destOrd="0" presId="urn:microsoft.com/office/officeart/2008/layout/VerticalCurvedList"/>
    <dgm:cxn modelId="{2F1F4321-338F-4350-A5C3-99C17E434749}" type="presParOf" srcId="{F84646CB-71A1-482A-8625-6D8101D562B1}" destId="{2C81C66E-032D-44CA-91BE-4C5A93593C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5E9A1-478B-4DEE-B462-66505A9B9010}">
      <dsp:nvSpPr>
        <dsp:cNvPr id="0" name=""/>
        <dsp:cNvSpPr/>
      </dsp:nvSpPr>
      <dsp:spPr>
        <a:xfrm>
          <a:off x="-5751611" y="-880518"/>
          <a:ext cx="6848936" cy="684893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A844-38F0-402F-AB92-906E68D9356F}">
      <dsp:nvSpPr>
        <dsp:cNvPr id="0" name=""/>
        <dsp:cNvSpPr/>
      </dsp:nvSpPr>
      <dsp:spPr>
        <a:xfrm>
          <a:off x="706200" y="508789"/>
          <a:ext cx="6847015" cy="1017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Какие есть СХТП-партнёры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706200" y="508789"/>
        <a:ext cx="6847015" cy="1017579"/>
      </dsp:txXfrm>
    </dsp:sp>
    <dsp:sp modelId="{C0EB9D6B-E7D9-455C-AC08-06DE86952569}">
      <dsp:nvSpPr>
        <dsp:cNvPr id="0" name=""/>
        <dsp:cNvSpPr/>
      </dsp:nvSpPr>
      <dsp:spPr>
        <a:xfrm>
          <a:off x="70213" y="381592"/>
          <a:ext cx="1271974" cy="127197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6C68-CBFA-4CEB-83E1-E50F36F9D8D4}">
      <dsp:nvSpPr>
        <dsp:cNvPr id="0" name=""/>
        <dsp:cNvSpPr/>
      </dsp:nvSpPr>
      <dsp:spPr>
        <a:xfrm>
          <a:off x="1076090" y="2035159"/>
          <a:ext cx="6477125" cy="1017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Полный перечень документов 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1076090" y="2035159"/>
        <a:ext cx="6477125" cy="1017579"/>
      </dsp:txXfrm>
    </dsp:sp>
    <dsp:sp modelId="{F4E75DFA-3B8D-4158-9DDF-6420C218B81E}">
      <dsp:nvSpPr>
        <dsp:cNvPr id="0" name=""/>
        <dsp:cNvSpPr/>
      </dsp:nvSpPr>
      <dsp:spPr>
        <a:xfrm>
          <a:off x="440103" y="1907962"/>
          <a:ext cx="1271974" cy="127197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96F4-5BD4-496D-B835-55EB8C6780AF}">
      <dsp:nvSpPr>
        <dsp:cNvPr id="0" name=""/>
        <dsp:cNvSpPr/>
      </dsp:nvSpPr>
      <dsp:spPr>
        <a:xfrm>
          <a:off x="757210" y="3548717"/>
          <a:ext cx="6847015" cy="1017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Получить консультацию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757210" y="3548717"/>
        <a:ext cx="6847015" cy="1017579"/>
      </dsp:txXfrm>
    </dsp:sp>
    <dsp:sp modelId="{2C81C66E-032D-44CA-91BE-4C5A93593C21}">
      <dsp:nvSpPr>
        <dsp:cNvPr id="0" name=""/>
        <dsp:cNvSpPr/>
      </dsp:nvSpPr>
      <dsp:spPr>
        <a:xfrm>
          <a:off x="70213" y="3434331"/>
          <a:ext cx="1271974" cy="127197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80370AA7-0B9A-4C87-B12C-87AE4F6E68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809DAD70-F9CA-4213-B1FF-7B6311858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ПРИЛОЖЕНИЯ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СПАСИБО ЗА ВНИМАНИЕ!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02830" y="6338801"/>
            <a:ext cx="463972" cy="41571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50799">
              <a:spcBef>
                <a:spcPts val="339"/>
              </a:spcBef>
            </a:pPr>
            <a:fld id="{81D60167-4931-47E6-BA6A-407CBD079E47}" type="slidenum">
              <a:rPr lang="ru-RU" spc="-7" smtClean="0"/>
              <a:pPr marL="50799">
                <a:spcBef>
                  <a:spcPts val="339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79208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8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396542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7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 userDrawn="1"/>
        </p:nvGrpSpPr>
        <p:grpSpPr>
          <a:xfrm>
            <a:off x="4156955" y="3085633"/>
            <a:ext cx="3878092" cy="230437"/>
            <a:chOff x="4504542" y="1144972"/>
            <a:chExt cx="398945" cy="0"/>
          </a:xfr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grpSpPr>
        <p:sp>
          <p:nvSpPr>
            <p:cNvPr id="5" name="Прямая соединительная линия 4"/>
            <p:cNvSpPr/>
            <p:nvPr userDrawn="1"/>
          </p:nvSpPr>
          <p:spPr>
            <a:xfrm>
              <a:off x="4504542" y="1144972"/>
              <a:ext cx="3989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sp3d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7" y="85041"/>
            <a:ext cx="2601466" cy="311570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705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4" r:id="rId2"/>
    <p:sldLayoutId id="214748372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7" r:id="rId2"/>
    <p:sldLayoutId id="2147483679" r:id="rId3"/>
    <p:sldLayoutId id="214748372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.trofimova@govirk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irkobl.ru/sites/agroline/" TargetMode="External"/><Relationship Id="rId4" Type="http://schemas.openxmlformats.org/officeDocument/2006/relationships/hyperlink" Target="mailto:mcx83@govir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gif"/><Relationship Id="rId4" Type="http://schemas.openxmlformats.org/officeDocument/2006/relationships/image" Target="../media/image14.gi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801" y="1836093"/>
            <a:ext cx="9505055" cy="14662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Квалифицированные кадры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 сельхозтоваропроизводителей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801" y="3636293"/>
            <a:ext cx="4032448" cy="1296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1053" y="5400489"/>
            <a:ext cx="26094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Москва 2021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10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Где можно получить помощь и информацию?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3210918" y="1720726"/>
            <a:ext cx="5925462" cy="2741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400" b="1" dirty="0"/>
              <a:t>МИНИСТЕРСТВО СЕЛЬСКОГО ХОЗЯЙСТВА ИРКУТСКОЙ ОБЛАСТИ</a:t>
            </a:r>
            <a:endParaRPr lang="ru-RU" sz="1400" dirty="0"/>
          </a:p>
        </p:txBody>
      </p:sp>
      <p:sp>
        <p:nvSpPr>
          <p:cNvPr id="17" name="object 17"/>
          <p:cNvSpPr txBox="1"/>
          <p:nvPr/>
        </p:nvSpPr>
        <p:spPr>
          <a:xfrm>
            <a:off x="3210918" y="2721092"/>
            <a:ext cx="7904757" cy="225415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b="1" dirty="0" smtClean="0"/>
              <a:t>Контактные данные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Адрес: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/>
              <a:t>664011, г. Иркутск, ул. Горького д. 31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Тел.: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8 (3952) 28-67-15, 8 (3952) 28-67-16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каб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415 (отдел кадров)</a:t>
            </a:r>
          </a:p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Контактное лицо: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Трофимова Наталья Сергеевна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n.trofimova@govirk.ru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mcx83@govirk.ru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Официальный сайт: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://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https://irkobl.ru/sites/agroline/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(в разделе «Кадровая политика»)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/>
              <a:t>Факс</a:t>
            </a:r>
            <a:r>
              <a:rPr lang="ru-RU" sz="1400" dirty="0"/>
              <a:t> (3952) 28-67-12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40">
              <a:lnSpc>
                <a:spcPts val="2000"/>
              </a:lnSpc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852919"/>
            <a:ext cx="1552575" cy="1552575"/>
          </a:xfrm>
          <a:prstGeom prst="rect">
            <a:avLst/>
          </a:prstGeom>
        </p:spPr>
      </p:pic>
      <p:sp>
        <p:nvSpPr>
          <p:cNvPr id="9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2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514600" y="737618"/>
            <a:ext cx="9129914" cy="398512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marL="7544" algn="r">
              <a:spcBef>
                <a:spcPts val="59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Помощь в получении востребованной специальности и трудоустройстве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607" r="5799" b="5217"/>
          <a:stretch/>
        </p:blipFill>
        <p:spPr bwMode="auto">
          <a:xfrm flipH="1">
            <a:off x="8103220" y="1532783"/>
            <a:ext cx="3279154" cy="18462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42" name="Прямоугольник 41"/>
          <p:cNvSpPr/>
          <p:nvPr/>
        </p:nvSpPr>
        <p:spPr>
          <a:xfrm>
            <a:off x="1094566" y="1794985"/>
            <a:ext cx="6393572" cy="1321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89858" tIns="44929" rIns="89858" bIns="44929">
            <a:spAutoFit/>
          </a:bodyPr>
          <a:lstStyle/>
          <a:p>
            <a:pPr marL="7544">
              <a:spcBef>
                <a:spcPts val="59"/>
              </a:spcBef>
            </a:pPr>
            <a:r>
              <a:rPr lang="ru-RU" sz="2000" dirty="0" smtClean="0"/>
              <a:t>Госпрограмма «Квалифицированные </a:t>
            </a:r>
            <a:r>
              <a:rPr lang="ru-RU" sz="2000" dirty="0"/>
              <a:t>кадры </a:t>
            </a:r>
            <a:r>
              <a:rPr lang="ru-RU" sz="2000" dirty="0" smtClean="0"/>
              <a:t>для  сельхозтоваропроизводителей» даёт возможность пройти обучение на коммерческой основе </a:t>
            </a:r>
            <a:r>
              <a:rPr lang="ru-RU" sz="2000" b="1" dirty="0" smtClean="0"/>
              <a:t>бесплатно </a:t>
            </a:r>
            <a:r>
              <a:rPr lang="ru-RU" sz="2000" dirty="0" smtClean="0"/>
              <a:t>и поступить на работу к СХТП</a:t>
            </a:r>
            <a:endParaRPr lang="ru-RU" sz="20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3750864" y="3728666"/>
            <a:ext cx="7474548" cy="53060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b="1" dirty="0"/>
              <a:t>Бесплатное обучение </a:t>
            </a:r>
            <a:r>
              <a:rPr lang="ru-RU" sz="1600" dirty="0"/>
              <a:t>для тех, кто хочет получить востребованную </a:t>
            </a:r>
            <a:r>
              <a:rPr lang="ru-RU" sz="1600" dirty="0" err="1" smtClean="0"/>
              <a:t>сельскохспециальность</a:t>
            </a:r>
            <a:r>
              <a:rPr lang="ru-RU" sz="1600" dirty="0" smtClean="0"/>
              <a:t> </a:t>
            </a:r>
            <a:r>
              <a:rPr lang="ru-RU" sz="1600" dirty="0"/>
              <a:t>с последующим </a:t>
            </a:r>
            <a:r>
              <a:rPr lang="ru-RU" sz="1600" b="1" dirty="0" smtClean="0"/>
              <a:t>трудоустройством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237" y="4249720"/>
            <a:ext cx="176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направления: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150281" y="380160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50281" y="485716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53469" y="231731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bject 17"/>
          <p:cNvSpPr txBox="1"/>
          <p:nvPr/>
        </p:nvSpPr>
        <p:spPr>
          <a:xfrm>
            <a:off x="3756990" y="4855496"/>
            <a:ext cx="7474548" cy="53060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Оплата труда и проживания для тех, кто хочет </a:t>
            </a:r>
            <a:r>
              <a:rPr lang="ru-RU" sz="1600" b="1" dirty="0"/>
              <a:t>пройти практику</a:t>
            </a:r>
            <a:r>
              <a:rPr lang="ru-RU" sz="1600" dirty="0"/>
              <a:t> </a:t>
            </a:r>
            <a:r>
              <a:rPr lang="ru-RU" sz="1600" dirty="0" smtClean="0"/>
              <a:t>во время обучения по </a:t>
            </a:r>
            <a:r>
              <a:rPr lang="ru-RU" sz="1600" dirty="0" err="1"/>
              <a:t>сельхозспециальностям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3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8" name="object 2"/>
          <p:cNvSpPr/>
          <p:nvPr/>
        </p:nvSpPr>
        <p:spPr>
          <a:xfrm>
            <a:off x="1015314" y="668892"/>
            <a:ext cx="1311542" cy="5627999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212370" y="2848498"/>
            <a:ext cx="1231966" cy="12188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609" y="3209221"/>
            <a:ext cx="119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Участники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31025" y="1029216"/>
            <a:ext cx="1080120" cy="109204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33003" y="749964"/>
            <a:ext cx="8592172" cy="168818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43226" y="2886098"/>
            <a:ext cx="9020174" cy="118127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30883" y="814775"/>
            <a:ext cx="89510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Абитуриент, студент любого курса,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гражданин Российской федерации, проходящий обучение в:</a:t>
            </a:r>
          </a:p>
          <a:p>
            <a:pPr marL="171450" indent="-171450">
              <a:spcBef>
                <a:spcPts val="600"/>
              </a:spcBef>
              <a:buClr>
                <a:srgbClr val="1C894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федеральных государственных образовательных организациях высшего, среднего и дополнительного профессионального образования, находящихся в ведении Министерства сельского хозяйства РФ, Федерального агентства по рыболовству и Федеральной службы по ветеринарному и фитосанитарному надзору (любой специальности)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1C894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других образовательных организациях (по сельскохозяйственным специальностям, соответствующим Общероссийскому классификатору специальностей по образованию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01649" y="2984413"/>
            <a:ext cx="866191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77" algn="just"/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ИП либо организация, являющаяся </a:t>
            </a:r>
            <a:r>
              <a:rPr lang="ru-RU" b="1" dirty="0" err="1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сельхозтоваропроизводителем</a:t>
            </a: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 (СХТП), </a:t>
            </a:r>
            <a:endParaRPr lang="ru-RU" b="1" dirty="0">
              <a:solidFill>
                <a:srgbClr val="0F7535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7677" algn="just">
              <a:spcBef>
                <a:spcPts val="600"/>
              </a:spcBef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осуществляющая деятельность на сельских территориях и чей доход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реализации сельхозпродукции составляет не менее 70 % за календарный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94027" y="4467226"/>
            <a:ext cx="8393073" cy="132023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836979" y="4537583"/>
            <a:ext cx="8135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77" algn="just">
              <a:spcBef>
                <a:spcPts val="600"/>
              </a:spcBef>
            </a:pP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Федеральная </a:t>
            </a:r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государственная образовательная </a:t>
            </a: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организация,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высшего, среднего и дополнительного профессионального образования,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находящаяся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ведении Министерства сельского хозяйства РФ, Федерального агентства по рыболовству и Федеральной службы по ветеринарному и </a:t>
            </a:r>
            <a:r>
              <a:rPr lang="ru-RU" sz="12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фитонадзору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а также д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ругое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образовательное учреждение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(по сельскохозяйственным специальностям, соответствующим Общероссийскому классификатору специальностей по образованию)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350732" y="1142006"/>
            <a:ext cx="630480" cy="7920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16039" y="2857523"/>
            <a:ext cx="1080120" cy="1092046"/>
            <a:chOff x="2452233" y="3380955"/>
            <a:chExt cx="1080120" cy="1092046"/>
          </a:xfrm>
        </p:grpSpPr>
        <p:sp>
          <p:nvSpPr>
            <p:cNvPr id="57" name="Овал 56"/>
            <p:cNvSpPr/>
            <p:nvPr/>
          </p:nvSpPr>
          <p:spPr>
            <a:xfrm>
              <a:off x="2452233" y="3380955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300" y="3536896"/>
              <a:ext cx="863034" cy="64807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278312" y="4571588"/>
            <a:ext cx="1080120" cy="1092046"/>
            <a:chOff x="2326856" y="5038313"/>
            <a:chExt cx="1080120" cy="1092046"/>
          </a:xfrm>
        </p:grpSpPr>
        <p:sp>
          <p:nvSpPr>
            <p:cNvPr id="65" name="Овал 64"/>
            <p:cNvSpPr/>
            <p:nvPr/>
          </p:nvSpPr>
          <p:spPr>
            <a:xfrm>
              <a:off x="2326856" y="5038313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85" y="5137662"/>
              <a:ext cx="841304" cy="725076"/>
            </a:xfrm>
            <a:prstGeom prst="rect">
              <a:avLst/>
            </a:prstGeom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Кто может стать участником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4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Что получает обучающийся - участник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6196827" y="1891280"/>
            <a:ext cx="3166248" cy="13000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Бесплатное</a:t>
            </a:r>
            <a:r>
              <a:rPr lang="ru-RU" sz="1600" dirty="0" smtClean="0"/>
              <a:t> </a:t>
            </a:r>
            <a:r>
              <a:rPr lang="ru-RU" sz="1600" b="1" dirty="0" smtClean="0"/>
              <a:t>обучение</a:t>
            </a:r>
            <a:r>
              <a:rPr lang="ru-RU" sz="1600" dirty="0" smtClean="0"/>
              <a:t> на коммерческих программах в образовательных организациях, обучающих сельскохозяйственным специальностям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55" name="object 17"/>
          <p:cNvSpPr txBox="1"/>
          <p:nvPr/>
        </p:nvSpPr>
        <p:spPr>
          <a:xfrm>
            <a:off x="8569544" y="4398936"/>
            <a:ext cx="2529193" cy="12900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Оплачиваемую</a:t>
            </a:r>
            <a:r>
              <a:rPr lang="ru-RU" sz="1600" dirty="0" smtClean="0"/>
              <a:t> </a:t>
            </a:r>
            <a:r>
              <a:rPr lang="ru-RU" sz="1600" b="1" dirty="0" smtClean="0"/>
              <a:t>стажировку</a:t>
            </a:r>
            <a:r>
              <a:rPr lang="ru-RU" sz="1600" dirty="0" smtClean="0"/>
              <a:t> </a:t>
            </a:r>
            <a:r>
              <a:rPr lang="ru-RU" sz="1600" dirty="0"/>
              <a:t>у работодателя-участника программы и возможность дальнейшего трудоустройства</a:t>
            </a:r>
          </a:p>
        </p:txBody>
      </p:sp>
      <p:sp>
        <p:nvSpPr>
          <p:cNvPr id="56" name="object 17"/>
          <p:cNvSpPr txBox="1"/>
          <p:nvPr/>
        </p:nvSpPr>
        <p:spPr>
          <a:xfrm>
            <a:off x="3604522" y="4827646"/>
            <a:ext cx="2253353" cy="7870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Трудоустройство </a:t>
            </a:r>
            <a:r>
              <a:rPr lang="ru-RU" sz="1600" dirty="0" smtClean="0"/>
              <a:t>к сельхозпроизводителю</a:t>
            </a:r>
          </a:p>
          <a:p>
            <a:pPr marL="16640" algn="ctr">
              <a:lnSpc>
                <a:spcPts val="2000"/>
              </a:lnSpc>
            </a:pPr>
            <a:r>
              <a:rPr lang="ru-RU" sz="1600" dirty="0" smtClean="0"/>
              <a:t>(СХТП)</a:t>
            </a:r>
            <a:endParaRPr lang="ru-RU" sz="1600" dirty="0"/>
          </a:p>
        </p:txBody>
      </p:sp>
      <p:sp>
        <p:nvSpPr>
          <p:cNvPr id="58" name="Шестиугольник 57"/>
          <p:cNvSpPr/>
          <p:nvPr/>
        </p:nvSpPr>
        <p:spPr>
          <a:xfrm>
            <a:off x="7496900" y="141522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9676175" y="3905435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/>
          <p:cNvSpPr/>
          <p:nvPr/>
        </p:nvSpPr>
        <p:spPr>
          <a:xfrm>
            <a:off x="4519949" y="4364645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hameleons.com/uploads/posts/2020-09/pp_20_819600_71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4" b="44717"/>
          <a:stretch/>
        </p:blipFill>
        <p:spPr bwMode="auto">
          <a:xfrm>
            <a:off x="858243" y="1225502"/>
            <a:ext cx="3661706" cy="28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оединительная линия уступом 10"/>
          <p:cNvCxnSpPr>
            <a:stCxn id="2050" idx="2"/>
            <a:endCxn id="62" idx="3"/>
          </p:cNvCxnSpPr>
          <p:nvPr/>
        </p:nvCxnSpPr>
        <p:spPr>
          <a:xfrm rot="16200000" flipH="1">
            <a:off x="3374917" y="3358208"/>
            <a:ext cx="459211" cy="18308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2050" idx="3"/>
            <a:endCxn id="60" idx="3"/>
          </p:cNvCxnSpPr>
          <p:nvPr/>
        </p:nvCxnSpPr>
        <p:spPr>
          <a:xfrm>
            <a:off x="4519949" y="2634766"/>
            <a:ext cx="5156226" cy="1409265"/>
          </a:xfrm>
          <a:prstGeom prst="bentConnector3">
            <a:avLst>
              <a:gd name="adj1" fmla="val 224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056920" y="-1166617"/>
            <a:ext cx="214013" cy="4949661"/>
          </a:xfrm>
          <a:prstGeom prst="bentConnector3">
            <a:avLst>
              <a:gd name="adj1" fmla="val -1068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5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Обучение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8" y="1212730"/>
            <a:ext cx="10058400" cy="243097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95858" y="3762373"/>
            <a:ext cx="2137867" cy="1581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условия Программы в региональном органе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52800" y="3762372"/>
            <a:ext cx="2409825" cy="1581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Заключить договор о целевом обучении или </a:t>
            </a:r>
            <a:r>
              <a:rPr lang="ru-RU" dirty="0" smtClean="0"/>
              <a:t>ученический договор </a:t>
            </a:r>
            <a:r>
              <a:rPr lang="ru-RU" dirty="0"/>
              <a:t>с будущим работодателем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45683" y="3762370"/>
            <a:ext cx="2293442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Поступить в учебное </a:t>
            </a:r>
            <a:r>
              <a:rPr lang="ru-RU" dirty="0" smtClean="0"/>
              <a:t>заведение и успешно его закончить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5358" y="3762370"/>
            <a:ext cx="2137867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Трудоустроиться к </a:t>
            </a:r>
            <a:r>
              <a:rPr lang="ru-RU" dirty="0" err="1" smtClean="0"/>
              <a:t>сельхозтоваропроизводителю</a:t>
            </a:r>
            <a:endParaRPr lang="ru-RU" dirty="0"/>
          </a:p>
        </p:txBody>
      </p:sp>
      <p:sp>
        <p:nvSpPr>
          <p:cNvPr id="12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6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909228" y="966166"/>
            <a:ext cx="6086248" cy="53965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ст. 56 ФЗ «Об образовании»)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	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поступающий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 обучение по образовательной программе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(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среднего профессионального/высшего образования)/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обучающийся, 	СХТП и *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организация</a:t>
            </a:r>
          </a:p>
          <a:p>
            <a:pPr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  <a:endParaRPr 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 и предоставляет стимулирующие выплаты (стипендию, оплату места проживания, проезда, дополнительных платных образовательных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услуг)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трудоустройство 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Студента</a:t>
            </a: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alt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осваивать образовательную программу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осуществлять трудовой деятельности в течение не менее 3 лет 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	Предупреждение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рисков: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о результатах освоения обучающимся образовательной программы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договору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СХТП обязан выплатить компенсацию обучающемуся в размере трехкратной среднемесячной начисленной заработной платы в соответствующем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регионе</a:t>
            </a:r>
          </a:p>
          <a:p>
            <a:pPr>
              <a:lnSpc>
                <a:spcPct val="90000"/>
              </a:lnSpc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Типовая форма договора утверждена постановлением Правительства РФ от 13.10.2020 № 1681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10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665635" y="966166"/>
            <a:ext cx="4921129" cy="5396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является дополнительным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 трудовому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(глава 32 Трудового кодекса Российской Федерации)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2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</a:t>
            </a:r>
            <a:r>
              <a:rPr lang="ru-RU" alt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 и СХТП</a:t>
            </a:r>
          </a:p>
          <a:p>
            <a:pPr>
              <a:buNone/>
            </a:pPr>
            <a:endParaRPr lang="ru-RU" sz="1200" b="1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 и другие расходы (стипендия, транспортные расходы, проживание)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возможность пройти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</a:t>
            </a:r>
          </a:p>
          <a:p>
            <a:pPr marL="171450" indent="-171450"/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пройти обучение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проработать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 трудовому договору с работодателем в течение срока, установленного в ученическом договоре; срок ученичества; размер оплаты в период ученичества.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</a:t>
            </a:r>
            <a:r>
              <a:rPr lang="ru-RU" sz="1200" i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</a:t>
            </a:r>
            <a:r>
              <a:rPr lang="ru-RU" sz="1200" i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полностью освобождаться от работы/ иметь сокращенный рабочий день</a:t>
            </a:r>
          </a:p>
          <a:p>
            <a:pPr>
              <a:buNone/>
            </a:pPr>
            <a:endParaRPr lang="ru-RU" sz="12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Предупреждение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запрашивать образовательную организацию о результатах освоения обучающимся образовательной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случае неисполнения своих обязанностей обучающийся обязан возместить СХТП расходы по договору</a:t>
            </a: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7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97" y="1550668"/>
            <a:ext cx="404952" cy="288095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568" y="1550669"/>
            <a:ext cx="404952" cy="2880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971873" y="687893"/>
            <a:ext cx="3600400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УЧЕНИЧЕСКИЙ ДОГОВОР</a:t>
            </a:r>
            <a:endParaRPr lang="ru-RU" sz="1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876528" y="692854"/>
            <a:ext cx="3924821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ЦЕЛЕВОГО ОБУЧЕНИЯ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2520" y="406561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8044" y="49416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F7535"/>
                </a:solidFill>
              </a:rPr>
              <a:t>!</a:t>
            </a:r>
            <a:endParaRPr lang="ru-RU" sz="2000" b="1" dirty="0">
              <a:solidFill>
                <a:srgbClr val="0F7535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952" y="3372506"/>
            <a:ext cx="161358" cy="1953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4" y="2457482"/>
            <a:ext cx="238626" cy="16429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46849" y="511528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07742" y="3372506"/>
            <a:ext cx="161358" cy="195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51" y="2326526"/>
            <a:ext cx="238626" cy="164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Договоры на обучение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7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Прохождение практики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6784" y="3762373"/>
            <a:ext cx="2832330" cy="1581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условия Программы в региональном органе </a:t>
            </a:r>
            <a:r>
              <a:rPr lang="ru-RU" dirty="0" smtClean="0"/>
              <a:t>власти и выбрать СХТП – участника Программы</a:t>
            </a: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402980" y="3762373"/>
            <a:ext cx="2293442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Заключить трудовой договор с СХТП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946634" y="3762373"/>
            <a:ext cx="2137867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Трудоустроиться на практику </a:t>
            </a:r>
          </a:p>
          <a:p>
            <a:pPr algn="ctr"/>
            <a:r>
              <a:rPr lang="ru-RU" dirty="0" smtClean="0"/>
              <a:t>к СХТП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9326" y="3762373"/>
            <a:ext cx="2293442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Оформить документы для прохождения практики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1" y="1177705"/>
            <a:ext cx="10058400" cy="2315890"/>
          </a:xfrm>
          <a:prstGeom prst="rect">
            <a:avLst/>
          </a:prstGeom>
        </p:spPr>
      </p:pic>
      <p:sp>
        <p:nvSpPr>
          <p:cNvPr id="15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8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BF4E67AF-7618-4C60-9EB0-1D6ECB116A17}"/>
              </a:ext>
            </a:extLst>
          </p:cNvPr>
          <p:cNvSpPr/>
          <p:nvPr/>
        </p:nvSpPr>
        <p:spPr>
          <a:xfrm>
            <a:off x="9665458" y="859275"/>
            <a:ext cx="1273362" cy="1273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56D59249-2AD1-4F67-8FBF-CB760D5308F2}"/>
              </a:ext>
            </a:extLst>
          </p:cNvPr>
          <p:cNvSpPr/>
          <p:nvPr/>
        </p:nvSpPr>
        <p:spPr>
          <a:xfrm>
            <a:off x="7889236" y="849689"/>
            <a:ext cx="1273362" cy="1273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249F3A1C-FF6C-4F1D-ABBD-0F76B522221D}"/>
              </a:ext>
            </a:extLst>
          </p:cNvPr>
          <p:cNvSpPr/>
          <p:nvPr/>
        </p:nvSpPr>
        <p:spPr>
          <a:xfrm>
            <a:off x="6136319" y="849689"/>
            <a:ext cx="1273362" cy="1273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833" y="3232204"/>
            <a:ext cx="223224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Заранее </a:t>
            </a:r>
            <a:r>
              <a:rPr lang="ru-RU" sz="2000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узнать</a:t>
            </a:r>
            <a:endParaRPr lang="ru-RU" sz="2800" b="1" dirty="0">
              <a:solidFill>
                <a:srgbClr val="0F7535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3" y="4079063"/>
            <a:ext cx="1035287" cy="777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8" y="3892410"/>
            <a:ext cx="887701" cy="964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1403797" y="272101"/>
            <a:ext cx="8640960" cy="398512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ПАМЯТКА ДЛЯ СТУДЕНТА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722388046"/>
              </p:ext>
            </p:extLst>
          </p:nvPr>
        </p:nvGraphicFramePr>
        <p:xfrm>
          <a:off x="3805461" y="840198"/>
          <a:ext cx="7623429" cy="50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156918" y="3074107"/>
            <a:ext cx="678259" cy="71630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54170" y="16351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8206" y="30944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4170" y="46984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168618" y="1429925"/>
            <a:ext cx="1118678" cy="1405424"/>
          </a:xfrm>
          <a:prstGeom prst="rect">
            <a:avLst/>
          </a:prstGeom>
        </p:spPr>
      </p:pic>
      <p:sp>
        <p:nvSpPr>
          <p:cNvPr id="20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9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Ответы на часто задаваемые вопросы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14849" y="1212669"/>
            <a:ext cx="11648552" cy="1057016"/>
            <a:chOff x="314850" y="1011537"/>
            <a:chExt cx="11648552" cy="105701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я передумал учиться в данной образовательной организации?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4850" y="1355395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ученическом договоре или в договоре о целевом обучении указывается образовательная программа, по которой студент обязан обучиться. В случае смены программы необходимо заключить дополнительное соглашение с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СХТП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4849" y="2470817"/>
            <a:ext cx="11648551" cy="850715"/>
            <a:chOff x="314850" y="2144529"/>
            <a:chExt cx="11648551" cy="85071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16586" y="2144529"/>
              <a:ext cx="2520133" cy="8507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будет, если я плохо учусь?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14850" y="2488387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828189" y="2203063"/>
              <a:ext cx="8135212" cy="733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неисполнения своих обязанностей обучающийся обязан возместить СХТП расходы по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договору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4849" y="3522664"/>
            <a:ext cx="11648551" cy="850715"/>
            <a:chOff x="314850" y="3201804"/>
            <a:chExt cx="11648551" cy="85071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16586" y="3201804"/>
              <a:ext cx="2520133" cy="85071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 знаю,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кому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хочу пойти на практику. Как мне оформить документы?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14850" y="3545662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828189" y="3260338"/>
              <a:ext cx="8135212" cy="73364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каждой образовательной организации есть отделение, занимающееся практической подготовкой, которое поможет вам оформить документы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4850" y="4574511"/>
            <a:ext cx="11648551" cy="850715"/>
            <a:chOff x="314851" y="4373379"/>
            <a:chExt cx="11648551" cy="85071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16587" y="4373379"/>
              <a:ext cx="2520133" cy="8507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Могу ли я остаться у СХТП после успешного прохождения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практики?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14851" y="4717237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828190" y="4431913"/>
              <a:ext cx="8135212" cy="733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покрывает только период прохождения практики. Вы можете устроиться к СХТП при наличии у него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вакансии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Минсельхоз дефолт">
      <a:dk1>
        <a:srgbClr val="094E22"/>
      </a:dk1>
      <a:lt1>
        <a:sysClr val="window" lastClr="FFFFFF"/>
      </a:lt1>
      <a:dk2>
        <a:srgbClr val="149C46"/>
      </a:dk2>
      <a:lt2>
        <a:srgbClr val="FFFFFF"/>
      </a:lt2>
      <a:accent1>
        <a:srgbClr val="FFD558"/>
      </a:accent1>
      <a:accent2>
        <a:srgbClr val="FFFFD1"/>
      </a:accent2>
      <a:accent3>
        <a:srgbClr val="FFD6AD"/>
      </a:accent3>
      <a:accent4>
        <a:srgbClr val="6CC168"/>
      </a:accent4>
      <a:accent5>
        <a:srgbClr val="FF9933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611</Words>
  <Application>Microsoft Office PowerPoint</Application>
  <PresentationFormat>Произвольный</PresentationFormat>
  <Paragraphs>124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2_Тема Office</vt:lpstr>
      <vt:lpstr>4_Тема Office</vt:lpstr>
      <vt:lpstr>5_Тема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Soch</dc:creator>
  <cp:lastModifiedBy>Наталья_Сергеевна</cp:lastModifiedBy>
  <cp:revision>872</cp:revision>
  <cp:lastPrinted>2021-03-09T14:56:58Z</cp:lastPrinted>
  <dcterms:created xsi:type="dcterms:W3CDTF">2020-03-18T09:50:41Z</dcterms:created>
  <dcterms:modified xsi:type="dcterms:W3CDTF">2021-05-18T03:12:12Z</dcterms:modified>
</cp:coreProperties>
</file>